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BM Plex Sans Bold" panose="020B0604020202020204" charset="0"/>
      <p:regular r:id="rId13"/>
    </p:embeddedFont>
    <p:embeddedFont>
      <p:font typeface="IBM Plex Sans Medium" panose="020B0603050203000203" pitchFamily="34" charset="0"/>
      <p:regular r:id="rId14"/>
    </p:embeddedFont>
    <p:embeddedFont>
      <p:font typeface="Proxima Nova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587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10077268" y="1605137"/>
            <a:ext cx="7076727" cy="70767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3958" y="9283"/>
                  </a:moveTo>
                  <a:lnTo>
                    <a:pt x="803517" y="228842"/>
                  </a:lnTo>
                  <a:cubicBezTo>
                    <a:pt x="809461" y="234786"/>
                    <a:pt x="812800" y="242847"/>
                    <a:pt x="812800" y="251253"/>
                  </a:cubicBezTo>
                  <a:lnTo>
                    <a:pt x="812800" y="561547"/>
                  </a:lnTo>
                  <a:cubicBezTo>
                    <a:pt x="812800" y="569953"/>
                    <a:pt x="809461" y="578014"/>
                    <a:pt x="803517" y="583958"/>
                  </a:cubicBezTo>
                  <a:lnTo>
                    <a:pt x="583958" y="803517"/>
                  </a:lnTo>
                  <a:cubicBezTo>
                    <a:pt x="578014" y="809461"/>
                    <a:pt x="569953" y="812800"/>
                    <a:pt x="561547" y="812800"/>
                  </a:cubicBezTo>
                  <a:lnTo>
                    <a:pt x="251253" y="812800"/>
                  </a:lnTo>
                  <a:cubicBezTo>
                    <a:pt x="242847" y="812800"/>
                    <a:pt x="234786" y="809461"/>
                    <a:pt x="228842" y="803517"/>
                  </a:cubicBezTo>
                  <a:lnTo>
                    <a:pt x="9283" y="583958"/>
                  </a:lnTo>
                  <a:cubicBezTo>
                    <a:pt x="3339" y="578014"/>
                    <a:pt x="0" y="569953"/>
                    <a:pt x="0" y="561547"/>
                  </a:cubicBezTo>
                  <a:lnTo>
                    <a:pt x="0" y="251253"/>
                  </a:lnTo>
                  <a:cubicBezTo>
                    <a:pt x="0" y="242847"/>
                    <a:pt x="3339" y="234786"/>
                    <a:pt x="9283" y="228842"/>
                  </a:cubicBezTo>
                  <a:lnTo>
                    <a:pt x="228842" y="9283"/>
                  </a:lnTo>
                  <a:cubicBezTo>
                    <a:pt x="234786" y="3339"/>
                    <a:pt x="242847" y="0"/>
                    <a:pt x="251253" y="0"/>
                  </a:cubicBezTo>
                  <a:lnTo>
                    <a:pt x="561547" y="0"/>
                  </a:lnTo>
                  <a:cubicBezTo>
                    <a:pt x="569953" y="0"/>
                    <a:pt x="578014" y="3339"/>
                    <a:pt x="583958" y="9283"/>
                  </a:cubicBezTo>
                  <a:close/>
                </a:path>
              </a:pathLst>
            </a:custGeom>
            <a:gradFill rotWithShape="1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1439" y="1829308"/>
            <a:ext cx="6628385" cy="66283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4586" y="9911"/>
                  </a:moveTo>
                  <a:lnTo>
                    <a:pt x="802889" y="228214"/>
                  </a:lnTo>
                  <a:cubicBezTo>
                    <a:pt x="809235" y="234560"/>
                    <a:pt x="812800" y="243167"/>
                    <a:pt x="812800" y="252141"/>
                  </a:cubicBezTo>
                  <a:lnTo>
                    <a:pt x="812800" y="560659"/>
                  </a:lnTo>
                  <a:cubicBezTo>
                    <a:pt x="812800" y="569633"/>
                    <a:pt x="809235" y="578240"/>
                    <a:pt x="802889" y="584586"/>
                  </a:cubicBezTo>
                  <a:lnTo>
                    <a:pt x="584586" y="802889"/>
                  </a:lnTo>
                  <a:cubicBezTo>
                    <a:pt x="578240" y="809235"/>
                    <a:pt x="569633" y="812800"/>
                    <a:pt x="560659" y="812800"/>
                  </a:cubicBezTo>
                  <a:lnTo>
                    <a:pt x="252141" y="812800"/>
                  </a:lnTo>
                  <a:cubicBezTo>
                    <a:pt x="243167" y="812800"/>
                    <a:pt x="234560" y="809235"/>
                    <a:pt x="228214" y="802889"/>
                  </a:cubicBezTo>
                  <a:lnTo>
                    <a:pt x="9911" y="584586"/>
                  </a:lnTo>
                  <a:cubicBezTo>
                    <a:pt x="3565" y="578240"/>
                    <a:pt x="0" y="569633"/>
                    <a:pt x="0" y="560659"/>
                  </a:cubicBezTo>
                  <a:lnTo>
                    <a:pt x="0" y="252141"/>
                  </a:lnTo>
                  <a:cubicBezTo>
                    <a:pt x="0" y="243167"/>
                    <a:pt x="3565" y="234560"/>
                    <a:pt x="9911" y="228214"/>
                  </a:cubicBezTo>
                  <a:lnTo>
                    <a:pt x="228214" y="9911"/>
                  </a:lnTo>
                  <a:cubicBezTo>
                    <a:pt x="234560" y="3565"/>
                    <a:pt x="243167" y="0"/>
                    <a:pt x="252141" y="0"/>
                  </a:cubicBezTo>
                  <a:lnTo>
                    <a:pt x="560659" y="0"/>
                  </a:lnTo>
                  <a:cubicBezTo>
                    <a:pt x="569633" y="0"/>
                    <a:pt x="578240" y="3565"/>
                    <a:pt x="584586" y="9911"/>
                  </a:cubicBezTo>
                  <a:close/>
                </a:path>
              </a:pathLst>
            </a:custGeom>
            <a:blipFill>
              <a:blip r:embed="rId3"/>
              <a:stretch>
                <a:fillRect l="-27369" r="-27369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493974" y="6303552"/>
            <a:ext cx="6929599" cy="1310718"/>
            <a:chOff x="0" y="0"/>
            <a:chExt cx="1825080" cy="345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5079" cy="345210"/>
            </a:xfrm>
            <a:custGeom>
              <a:avLst/>
              <a:gdLst/>
              <a:ahLst/>
              <a:cxnLst/>
              <a:rect l="l" t="t" r="r" b="b"/>
              <a:pathLst>
                <a:path w="1825079" h="345210">
                  <a:moveTo>
                    <a:pt x="13407" y="0"/>
                  </a:moveTo>
                  <a:lnTo>
                    <a:pt x="1811673" y="0"/>
                  </a:lnTo>
                  <a:cubicBezTo>
                    <a:pt x="1815229" y="0"/>
                    <a:pt x="1818639" y="1412"/>
                    <a:pt x="1821153" y="3927"/>
                  </a:cubicBezTo>
                  <a:cubicBezTo>
                    <a:pt x="1823667" y="6441"/>
                    <a:pt x="1825079" y="9851"/>
                    <a:pt x="1825079" y="13407"/>
                  </a:cubicBezTo>
                  <a:lnTo>
                    <a:pt x="1825079" y="331803"/>
                  </a:lnTo>
                  <a:cubicBezTo>
                    <a:pt x="1825079" y="339207"/>
                    <a:pt x="1819077" y="345210"/>
                    <a:pt x="1811673" y="345210"/>
                  </a:cubicBezTo>
                  <a:lnTo>
                    <a:pt x="13407" y="345210"/>
                  </a:lnTo>
                  <a:cubicBezTo>
                    <a:pt x="9851" y="345210"/>
                    <a:pt x="6441" y="343797"/>
                    <a:pt x="3927" y="341283"/>
                  </a:cubicBezTo>
                  <a:cubicBezTo>
                    <a:pt x="1412" y="338769"/>
                    <a:pt x="0" y="335359"/>
                    <a:pt x="0" y="331803"/>
                  </a:cubicBezTo>
                  <a:lnTo>
                    <a:pt x="0" y="13407"/>
                  </a:lnTo>
                  <a:cubicBezTo>
                    <a:pt x="0" y="9851"/>
                    <a:pt x="1412" y="6441"/>
                    <a:pt x="3927" y="3927"/>
                  </a:cubicBezTo>
                  <a:cubicBezTo>
                    <a:pt x="6441" y="1412"/>
                    <a:pt x="9851" y="0"/>
                    <a:pt x="134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122E">
                    <a:alpha val="100000"/>
                  </a:srgbClr>
                </a:gs>
                <a:gs pos="100000">
                  <a:srgbClr val="2D5297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25080" cy="392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590199" y="8123047"/>
            <a:ext cx="2724332" cy="1490953"/>
          </a:xfrm>
          <a:custGeom>
            <a:avLst/>
            <a:gdLst/>
            <a:ahLst/>
            <a:cxnLst/>
            <a:rect l="l" t="t" r="r" b="b"/>
            <a:pathLst>
              <a:path w="2724332" h="1490953">
                <a:moveTo>
                  <a:pt x="0" y="0"/>
                </a:moveTo>
                <a:lnTo>
                  <a:pt x="2724332" y="0"/>
                </a:lnTo>
                <a:lnTo>
                  <a:pt x="2724332" y="1490952"/>
                </a:lnTo>
                <a:lnTo>
                  <a:pt x="0" y="149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1" name="AutoShape 11"/>
          <p:cNvSpPr/>
          <p:nvPr/>
        </p:nvSpPr>
        <p:spPr>
          <a:xfrm>
            <a:off x="-499881" y="8620176"/>
            <a:ext cx="1050051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12" name="Freeform 12"/>
          <p:cNvSpPr/>
          <p:nvPr/>
        </p:nvSpPr>
        <p:spPr>
          <a:xfrm flipH="1">
            <a:off x="1493974" y="8930670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3" name="Freeform 13"/>
          <p:cNvSpPr/>
          <p:nvPr/>
        </p:nvSpPr>
        <p:spPr>
          <a:xfrm>
            <a:off x="417322" y="330701"/>
            <a:ext cx="1784357" cy="1784357"/>
          </a:xfrm>
          <a:custGeom>
            <a:avLst/>
            <a:gdLst/>
            <a:ahLst/>
            <a:cxnLst/>
            <a:rect l="l" t="t" r="r" b="b"/>
            <a:pathLst>
              <a:path w="1784357" h="1784357">
                <a:moveTo>
                  <a:pt x="0" y="0"/>
                </a:moveTo>
                <a:lnTo>
                  <a:pt x="1784356" y="0"/>
                </a:lnTo>
                <a:lnTo>
                  <a:pt x="1784356" y="1784356"/>
                </a:lnTo>
                <a:lnTo>
                  <a:pt x="0" y="1784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4" name="TextBox 14"/>
          <p:cNvSpPr txBox="1"/>
          <p:nvPr/>
        </p:nvSpPr>
        <p:spPr>
          <a:xfrm>
            <a:off x="1493974" y="3029457"/>
            <a:ext cx="6929599" cy="302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Aplicación móvil para detección de vehículos con IA Generativa</a:t>
            </a:r>
          </a:p>
          <a:p>
            <a:pPr algn="ctr">
              <a:lnSpc>
                <a:spcPts val="6019"/>
              </a:lnSpc>
            </a:pPr>
            <a:endParaRPr lang="en-US" sz="4299" b="1">
              <a:solidFill>
                <a:srgbClr val="FFFFFF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2044" y="874627"/>
            <a:ext cx="10011298" cy="62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703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UNIVERSIDAD CENTRAL DEL ECUADOR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6401" y="6473736"/>
            <a:ext cx="6085853" cy="98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503" lvl="1" indent="-306752" algn="l">
              <a:lnSpc>
                <a:spcPts val="3978"/>
              </a:lnSpc>
              <a:buFont typeface="Arial"/>
              <a:buChar char="•"/>
            </a:pPr>
            <a:r>
              <a:rPr lang="en-US" sz="2841" spc="1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YOSHUA CALAHORRANO</a:t>
            </a:r>
          </a:p>
          <a:p>
            <a:pPr marL="613503" lvl="1" indent="-306752" algn="l">
              <a:lnSpc>
                <a:spcPts val="3978"/>
              </a:lnSpc>
              <a:buFont typeface="Arial"/>
              <a:buChar char="•"/>
            </a:pPr>
            <a:r>
              <a:rPr lang="en-US" sz="2841" spc="1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JOHN GUERRA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32044" y="8883045"/>
            <a:ext cx="6952241" cy="48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841" spc="1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SISTEMAS DE LA INFORMACIÓN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AutoShape 3"/>
          <p:cNvSpPr/>
          <p:nvPr/>
        </p:nvSpPr>
        <p:spPr>
          <a:xfrm>
            <a:off x="1253085" y="8544287"/>
            <a:ext cx="1578183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flipH="1">
            <a:off x="4451522" y="8899376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5" name="Group 5"/>
          <p:cNvGrpSpPr/>
          <p:nvPr/>
        </p:nvGrpSpPr>
        <p:grpSpPr>
          <a:xfrm>
            <a:off x="10276971" y="924126"/>
            <a:ext cx="6982329" cy="7106291"/>
            <a:chOff x="0" y="0"/>
            <a:chExt cx="6175714" cy="6285356"/>
          </a:xfrm>
        </p:grpSpPr>
        <p:sp>
          <p:nvSpPr>
            <p:cNvPr id="6" name="Freeform 6"/>
            <p:cNvSpPr/>
            <p:nvPr/>
          </p:nvSpPr>
          <p:spPr>
            <a:xfrm>
              <a:off x="-68580" y="0"/>
              <a:ext cx="6243059" cy="6285356"/>
            </a:xfrm>
            <a:custGeom>
              <a:avLst/>
              <a:gdLst/>
              <a:ahLst/>
              <a:cxnLst/>
              <a:rect l="l" t="t" r="r" b="b"/>
              <a:pathLst>
                <a:path w="6243059" h="6285356">
                  <a:moveTo>
                    <a:pt x="1183914" y="428025"/>
                  </a:moveTo>
                  <a:lnTo>
                    <a:pt x="174802" y="2330510"/>
                  </a:lnTo>
                  <a:cubicBezTo>
                    <a:pt x="0" y="2655918"/>
                    <a:pt x="43180" y="3066390"/>
                    <a:pt x="277319" y="3343188"/>
                  </a:cubicBezTo>
                  <a:lnTo>
                    <a:pt x="2525279" y="6008557"/>
                  </a:lnTo>
                  <a:cubicBezTo>
                    <a:pt x="2673496" y="6185438"/>
                    <a:pt x="2883471" y="6285356"/>
                    <a:pt x="3102091" y="6285356"/>
                  </a:cubicBezTo>
                  <a:lnTo>
                    <a:pt x="5457508" y="6285356"/>
                  </a:lnTo>
                  <a:cubicBezTo>
                    <a:pt x="5891044" y="6285356"/>
                    <a:pt x="6243059" y="5900538"/>
                    <a:pt x="6243059" y="5426605"/>
                  </a:cubicBezTo>
                  <a:lnTo>
                    <a:pt x="6243059" y="2010504"/>
                  </a:lnTo>
                  <a:cubicBezTo>
                    <a:pt x="6243059" y="1833623"/>
                    <a:pt x="6193653" y="1660792"/>
                    <a:pt x="6099782" y="1516317"/>
                  </a:cubicBezTo>
                  <a:lnTo>
                    <a:pt x="5358697" y="364564"/>
                  </a:lnTo>
                  <a:cubicBezTo>
                    <a:pt x="5211715" y="136374"/>
                    <a:pt x="4972097" y="0"/>
                    <a:pt x="4716423" y="0"/>
                  </a:cubicBezTo>
                  <a:lnTo>
                    <a:pt x="1863243" y="0"/>
                  </a:lnTo>
                  <a:cubicBezTo>
                    <a:pt x="1582865" y="0"/>
                    <a:pt x="1323485" y="163379"/>
                    <a:pt x="1183914" y="428025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71808" y="1206908"/>
            <a:ext cx="7025486" cy="6540727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41929" r="-41929"/>
              </a:stretch>
            </a:blipFill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9" name="Freeform 9"/>
          <p:cNvSpPr/>
          <p:nvPr/>
        </p:nvSpPr>
        <p:spPr>
          <a:xfrm>
            <a:off x="16580809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0" name="TextBox 10"/>
          <p:cNvSpPr txBox="1"/>
          <p:nvPr/>
        </p:nvSpPr>
        <p:spPr>
          <a:xfrm>
            <a:off x="1690707" y="8870771"/>
            <a:ext cx="458190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FUTURO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30708" y="8820487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0707" y="895350"/>
            <a:ext cx="7881101" cy="125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9"/>
              </a:lnSpc>
            </a:pPr>
            <a:r>
              <a:rPr lang="en-US" sz="7349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Trabajo Futuro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085" y="2954020"/>
            <a:ext cx="7104579" cy="432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lang="en-US" sz="3099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futuro, el modelo de Gemini puede seguir mejorando con datos adicionales, y el sistema podría integrarse con otras plataformas de verificación de vehículos.</a:t>
            </a:r>
          </a:p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podrían agregar más funcionalidades como verificación de antecedentes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16590199" y="8123047"/>
            <a:ext cx="2724332" cy="1490953"/>
          </a:xfrm>
          <a:custGeom>
            <a:avLst/>
            <a:gdLst/>
            <a:ahLst/>
            <a:cxnLst/>
            <a:rect l="l" t="t" r="r" b="b"/>
            <a:pathLst>
              <a:path w="2724332" h="1490953">
                <a:moveTo>
                  <a:pt x="0" y="0"/>
                </a:moveTo>
                <a:lnTo>
                  <a:pt x="2724332" y="0"/>
                </a:lnTo>
                <a:lnTo>
                  <a:pt x="2724332" y="1490952"/>
                </a:lnTo>
                <a:lnTo>
                  <a:pt x="0" y="1490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-1026531" y="373368"/>
            <a:ext cx="2724332" cy="1490953"/>
          </a:xfrm>
          <a:custGeom>
            <a:avLst/>
            <a:gdLst/>
            <a:ahLst/>
            <a:cxnLst/>
            <a:rect l="l" t="t" r="r" b="b"/>
            <a:pathLst>
              <a:path w="2724332" h="1490953">
                <a:moveTo>
                  <a:pt x="0" y="0"/>
                </a:moveTo>
                <a:lnTo>
                  <a:pt x="2724332" y="0"/>
                </a:lnTo>
                <a:lnTo>
                  <a:pt x="2724332" y="1490953"/>
                </a:lnTo>
                <a:lnTo>
                  <a:pt x="0" y="1490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TextBox 5"/>
          <p:cNvSpPr txBox="1"/>
          <p:nvPr/>
        </p:nvSpPr>
        <p:spPr>
          <a:xfrm>
            <a:off x="1028700" y="4068531"/>
            <a:ext cx="16230600" cy="160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68"/>
              </a:lnSpc>
            </a:pPr>
            <a:r>
              <a:rPr lang="en-US" sz="9477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¡Gracias por su atención!</a:t>
            </a:r>
          </a:p>
        </p:txBody>
      </p:sp>
      <p:sp>
        <p:nvSpPr>
          <p:cNvPr id="6" name="Freeform 6"/>
          <p:cNvSpPr/>
          <p:nvPr/>
        </p:nvSpPr>
        <p:spPr>
          <a:xfrm>
            <a:off x="16580809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 rot="-10800000">
            <a:off x="-1219741" y="8051306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8" name="TextBox 8"/>
          <p:cNvSpPr txBox="1"/>
          <p:nvPr/>
        </p:nvSpPr>
        <p:spPr>
          <a:xfrm>
            <a:off x="15614224" y="9131053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-1219741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rot="-10800000">
            <a:off x="16580047" y="8051306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5" name="Group 5"/>
          <p:cNvGrpSpPr/>
          <p:nvPr/>
        </p:nvGrpSpPr>
        <p:grpSpPr>
          <a:xfrm>
            <a:off x="1322132" y="1059834"/>
            <a:ext cx="15643737" cy="8198466"/>
            <a:chOff x="0" y="0"/>
            <a:chExt cx="4120161" cy="2159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20161" cy="2159267"/>
            </a:xfrm>
            <a:custGeom>
              <a:avLst/>
              <a:gdLst/>
              <a:ahLst/>
              <a:cxnLst/>
              <a:rect l="l" t="t" r="r" b="b"/>
              <a:pathLst>
                <a:path w="4120161" h="2159267">
                  <a:moveTo>
                    <a:pt x="14847" y="0"/>
                  </a:moveTo>
                  <a:lnTo>
                    <a:pt x="4105315" y="0"/>
                  </a:lnTo>
                  <a:cubicBezTo>
                    <a:pt x="4109252" y="0"/>
                    <a:pt x="4113028" y="1564"/>
                    <a:pt x="4115813" y="4348"/>
                  </a:cubicBezTo>
                  <a:cubicBezTo>
                    <a:pt x="4118597" y="7133"/>
                    <a:pt x="4120161" y="10909"/>
                    <a:pt x="4120161" y="14847"/>
                  </a:cubicBezTo>
                  <a:lnTo>
                    <a:pt x="4120161" y="2144420"/>
                  </a:lnTo>
                  <a:cubicBezTo>
                    <a:pt x="4120161" y="2152620"/>
                    <a:pt x="4113514" y="2159267"/>
                    <a:pt x="4105315" y="2159267"/>
                  </a:cubicBezTo>
                  <a:lnTo>
                    <a:pt x="14847" y="2159267"/>
                  </a:lnTo>
                  <a:cubicBezTo>
                    <a:pt x="10909" y="2159267"/>
                    <a:pt x="7133" y="2157703"/>
                    <a:pt x="4348" y="2154918"/>
                  </a:cubicBezTo>
                  <a:cubicBezTo>
                    <a:pt x="1564" y="2152134"/>
                    <a:pt x="0" y="2148358"/>
                    <a:pt x="0" y="2144420"/>
                  </a:cubicBezTo>
                  <a:lnTo>
                    <a:pt x="0" y="14847"/>
                  </a:lnTo>
                  <a:cubicBezTo>
                    <a:pt x="0" y="10909"/>
                    <a:pt x="1564" y="7133"/>
                    <a:pt x="4348" y="4348"/>
                  </a:cubicBezTo>
                  <a:cubicBezTo>
                    <a:pt x="7133" y="1564"/>
                    <a:pt x="10909" y="0"/>
                    <a:pt x="1484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20161" cy="2197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7877" y="9848850"/>
            <a:ext cx="17352246" cy="776356"/>
            <a:chOff x="0" y="0"/>
            <a:chExt cx="4570139" cy="204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70139" cy="204472"/>
            </a:xfrm>
            <a:custGeom>
              <a:avLst/>
              <a:gdLst/>
              <a:ahLst/>
              <a:cxnLst/>
              <a:rect l="l" t="t" r="r" b="b"/>
              <a:pathLst>
                <a:path w="4570139" h="204472">
                  <a:moveTo>
                    <a:pt x="13385" y="0"/>
                  </a:moveTo>
                  <a:lnTo>
                    <a:pt x="4556754" y="0"/>
                  </a:lnTo>
                  <a:cubicBezTo>
                    <a:pt x="4560304" y="0"/>
                    <a:pt x="4563708" y="1410"/>
                    <a:pt x="4566219" y="3920"/>
                  </a:cubicBezTo>
                  <a:cubicBezTo>
                    <a:pt x="4568729" y="6430"/>
                    <a:pt x="4570139" y="9835"/>
                    <a:pt x="4570139" y="13385"/>
                  </a:cubicBezTo>
                  <a:lnTo>
                    <a:pt x="4570139" y="191088"/>
                  </a:lnTo>
                  <a:cubicBezTo>
                    <a:pt x="4570139" y="198480"/>
                    <a:pt x="4564146" y="204472"/>
                    <a:pt x="4556754" y="204472"/>
                  </a:cubicBezTo>
                  <a:lnTo>
                    <a:pt x="13385" y="204472"/>
                  </a:lnTo>
                  <a:cubicBezTo>
                    <a:pt x="9835" y="204472"/>
                    <a:pt x="6430" y="203062"/>
                    <a:pt x="3920" y="200552"/>
                  </a:cubicBezTo>
                  <a:cubicBezTo>
                    <a:pt x="1410" y="198042"/>
                    <a:pt x="0" y="194637"/>
                    <a:pt x="0" y="191088"/>
                  </a:cubicBezTo>
                  <a:lnTo>
                    <a:pt x="0" y="13385"/>
                  </a:lnTo>
                  <a:cubicBezTo>
                    <a:pt x="0" y="9835"/>
                    <a:pt x="1410" y="6430"/>
                    <a:pt x="3920" y="3920"/>
                  </a:cubicBezTo>
                  <a:cubicBezTo>
                    <a:pt x="6430" y="1410"/>
                    <a:pt x="9835" y="0"/>
                    <a:pt x="13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s-419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70139" cy="242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42596" y="2506805"/>
            <a:ext cx="908568" cy="9085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36941" y="2506805"/>
            <a:ext cx="908568" cy="90856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642596" y="3699668"/>
            <a:ext cx="908568" cy="9085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36941" y="3699668"/>
            <a:ext cx="908568" cy="90856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42596" y="4892531"/>
            <a:ext cx="908568" cy="9085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36941" y="4892531"/>
            <a:ext cx="908568" cy="90856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642596" y="6085394"/>
            <a:ext cx="908568" cy="90856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336941" y="6085394"/>
            <a:ext cx="908568" cy="90856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642596" y="7283519"/>
            <a:ext cx="908568" cy="90856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10827" y="36152"/>
                  </a:moveTo>
                  <a:lnTo>
                    <a:pt x="776648" y="201973"/>
                  </a:lnTo>
                  <a:cubicBezTo>
                    <a:pt x="799796" y="225121"/>
                    <a:pt x="812800" y="256516"/>
                    <a:pt x="812800" y="289251"/>
                  </a:cubicBezTo>
                  <a:lnTo>
                    <a:pt x="812800" y="523549"/>
                  </a:lnTo>
                  <a:cubicBezTo>
                    <a:pt x="812800" y="556284"/>
                    <a:pt x="799796" y="587679"/>
                    <a:pt x="776648" y="610827"/>
                  </a:cubicBezTo>
                  <a:lnTo>
                    <a:pt x="610827" y="776648"/>
                  </a:lnTo>
                  <a:cubicBezTo>
                    <a:pt x="587679" y="799796"/>
                    <a:pt x="556284" y="812800"/>
                    <a:pt x="523549" y="812800"/>
                  </a:cubicBezTo>
                  <a:lnTo>
                    <a:pt x="289251" y="812800"/>
                  </a:lnTo>
                  <a:cubicBezTo>
                    <a:pt x="256516" y="812800"/>
                    <a:pt x="225121" y="799796"/>
                    <a:pt x="201973" y="776648"/>
                  </a:cubicBezTo>
                  <a:lnTo>
                    <a:pt x="36152" y="610827"/>
                  </a:lnTo>
                  <a:cubicBezTo>
                    <a:pt x="13004" y="587679"/>
                    <a:pt x="0" y="556284"/>
                    <a:pt x="0" y="523549"/>
                  </a:cubicBezTo>
                  <a:lnTo>
                    <a:pt x="0" y="289251"/>
                  </a:lnTo>
                  <a:cubicBezTo>
                    <a:pt x="0" y="256516"/>
                    <a:pt x="13004" y="225121"/>
                    <a:pt x="36152" y="201973"/>
                  </a:cubicBezTo>
                  <a:lnTo>
                    <a:pt x="201973" y="36152"/>
                  </a:lnTo>
                  <a:cubicBezTo>
                    <a:pt x="225121" y="13004"/>
                    <a:pt x="256516" y="0"/>
                    <a:pt x="289251" y="0"/>
                  </a:cubicBezTo>
                  <a:lnTo>
                    <a:pt x="523549" y="0"/>
                  </a:lnTo>
                  <a:cubicBezTo>
                    <a:pt x="556284" y="0"/>
                    <a:pt x="587679" y="13004"/>
                    <a:pt x="610827" y="36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256AB3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33" name="Freeform 33"/>
          <p:cNvSpPr/>
          <p:nvPr/>
        </p:nvSpPr>
        <p:spPr>
          <a:xfrm>
            <a:off x="9950921" y="13205125"/>
            <a:ext cx="800350" cy="417292"/>
          </a:xfrm>
          <a:custGeom>
            <a:avLst/>
            <a:gdLst/>
            <a:ahLst/>
            <a:cxnLst/>
            <a:rect l="l" t="t" r="r" b="b"/>
            <a:pathLst>
              <a:path w="800350" h="417292">
                <a:moveTo>
                  <a:pt x="0" y="0"/>
                </a:moveTo>
                <a:lnTo>
                  <a:pt x="800350" y="0"/>
                </a:lnTo>
                <a:lnTo>
                  <a:pt x="800350" y="417292"/>
                </a:lnTo>
                <a:lnTo>
                  <a:pt x="0" y="417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4" name="TextBox 34"/>
          <p:cNvSpPr txBox="1"/>
          <p:nvPr/>
        </p:nvSpPr>
        <p:spPr>
          <a:xfrm>
            <a:off x="4848734" y="2672819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43079" y="2672819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48734" y="3865682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43079" y="3865682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48734" y="5058546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543079" y="5058546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48734" y="6251409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543079" y="6251409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09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48734" y="7449534"/>
            <a:ext cx="579411" cy="5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052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31968" y="2528085"/>
            <a:ext cx="3098900" cy="81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Justificación del proyecto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526313" y="2735828"/>
            <a:ext cx="309890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Evaluación del Modelo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1968" y="3928691"/>
            <a:ext cx="384843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Problemática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26313" y="3928691"/>
            <a:ext cx="3794303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Evaluación del Modelo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31968" y="5121555"/>
            <a:ext cx="309890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Metodología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26313" y="5121555"/>
            <a:ext cx="3442564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Trabajo Futuro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831968" y="6314418"/>
            <a:ext cx="309890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Tecnologías utilizadas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526313" y="6106675"/>
            <a:ext cx="309890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Agradecimientos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31968" y="7512543"/>
            <a:ext cx="3098900" cy="40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b="1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Resultados esperados</a:t>
            </a:r>
          </a:p>
        </p:txBody>
      </p:sp>
      <p:sp>
        <p:nvSpPr>
          <p:cNvPr id="53" name="TextBox 53"/>
          <p:cNvSpPr txBox="1"/>
          <p:nvPr/>
        </p:nvSpPr>
        <p:spPr>
          <a:xfrm rot="-5400000">
            <a:off x="-368621" y="4517707"/>
            <a:ext cx="6548803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0"/>
              </a:lnSpc>
            </a:pPr>
            <a:r>
              <a:rPr lang="en-US" sz="7350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Contenido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9950921" y="13205125"/>
            <a:ext cx="800350" cy="417292"/>
          </a:xfrm>
          <a:custGeom>
            <a:avLst/>
            <a:gdLst/>
            <a:ahLst/>
            <a:cxnLst/>
            <a:rect l="l" t="t" r="r" b="b"/>
            <a:pathLst>
              <a:path w="800350" h="417292">
                <a:moveTo>
                  <a:pt x="0" y="0"/>
                </a:moveTo>
                <a:lnTo>
                  <a:pt x="800350" y="0"/>
                </a:lnTo>
                <a:lnTo>
                  <a:pt x="800350" y="417292"/>
                </a:lnTo>
                <a:lnTo>
                  <a:pt x="0" y="41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4" name="Group 4"/>
          <p:cNvGrpSpPr/>
          <p:nvPr/>
        </p:nvGrpSpPr>
        <p:grpSpPr>
          <a:xfrm>
            <a:off x="1889846" y="1978469"/>
            <a:ext cx="14506381" cy="5926573"/>
            <a:chOff x="0" y="0"/>
            <a:chExt cx="19341841" cy="790209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523564"/>
              <a:ext cx="1331591" cy="6854969"/>
              <a:chOff x="0" y="0"/>
              <a:chExt cx="263030" cy="135406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3030" cy="1354068"/>
              </a:xfrm>
              <a:custGeom>
                <a:avLst/>
                <a:gdLst/>
                <a:ahLst/>
                <a:cxnLst/>
                <a:rect l="l" t="t" r="r" b="b"/>
                <a:pathLst>
                  <a:path w="263030" h="1354068">
                    <a:moveTo>
                      <a:pt x="131515" y="0"/>
                    </a:moveTo>
                    <a:lnTo>
                      <a:pt x="131515" y="0"/>
                    </a:lnTo>
                    <a:cubicBezTo>
                      <a:pt x="166395" y="0"/>
                      <a:pt x="199847" y="13856"/>
                      <a:pt x="224510" y="38520"/>
                    </a:cubicBezTo>
                    <a:cubicBezTo>
                      <a:pt x="249174" y="63184"/>
                      <a:pt x="263030" y="96635"/>
                      <a:pt x="263030" y="131515"/>
                    </a:cubicBezTo>
                    <a:lnTo>
                      <a:pt x="263030" y="1222553"/>
                    </a:lnTo>
                    <a:cubicBezTo>
                      <a:pt x="263030" y="1257433"/>
                      <a:pt x="249174" y="1290884"/>
                      <a:pt x="224510" y="1315548"/>
                    </a:cubicBezTo>
                    <a:cubicBezTo>
                      <a:pt x="199847" y="1340212"/>
                      <a:pt x="166395" y="1354068"/>
                      <a:pt x="131515" y="1354068"/>
                    </a:cubicBezTo>
                    <a:lnTo>
                      <a:pt x="131515" y="1354068"/>
                    </a:lnTo>
                    <a:cubicBezTo>
                      <a:pt x="96635" y="1354068"/>
                      <a:pt x="63184" y="1340212"/>
                      <a:pt x="38520" y="1315548"/>
                    </a:cubicBezTo>
                    <a:cubicBezTo>
                      <a:pt x="13856" y="1290884"/>
                      <a:pt x="0" y="1257433"/>
                      <a:pt x="0" y="1222553"/>
                    </a:cubicBezTo>
                    <a:lnTo>
                      <a:pt x="0" y="131515"/>
                    </a:lnTo>
                    <a:cubicBezTo>
                      <a:pt x="0" y="96635"/>
                      <a:pt x="13856" y="63184"/>
                      <a:pt x="38520" y="38520"/>
                    </a:cubicBezTo>
                    <a:cubicBezTo>
                      <a:pt x="63184" y="13856"/>
                      <a:pt x="96635" y="0"/>
                      <a:pt x="13151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63030" cy="13921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0800000">
              <a:off x="18010250" y="523564"/>
              <a:ext cx="1331591" cy="6854969"/>
              <a:chOff x="0" y="0"/>
              <a:chExt cx="263030" cy="13540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3030" cy="1354068"/>
              </a:xfrm>
              <a:custGeom>
                <a:avLst/>
                <a:gdLst/>
                <a:ahLst/>
                <a:cxnLst/>
                <a:rect l="l" t="t" r="r" b="b"/>
                <a:pathLst>
                  <a:path w="263030" h="1354068">
                    <a:moveTo>
                      <a:pt x="131515" y="0"/>
                    </a:moveTo>
                    <a:lnTo>
                      <a:pt x="131515" y="0"/>
                    </a:lnTo>
                    <a:cubicBezTo>
                      <a:pt x="166395" y="0"/>
                      <a:pt x="199847" y="13856"/>
                      <a:pt x="224510" y="38520"/>
                    </a:cubicBezTo>
                    <a:cubicBezTo>
                      <a:pt x="249174" y="63184"/>
                      <a:pt x="263030" y="96635"/>
                      <a:pt x="263030" y="131515"/>
                    </a:cubicBezTo>
                    <a:lnTo>
                      <a:pt x="263030" y="1222553"/>
                    </a:lnTo>
                    <a:cubicBezTo>
                      <a:pt x="263030" y="1257433"/>
                      <a:pt x="249174" y="1290884"/>
                      <a:pt x="224510" y="1315548"/>
                    </a:cubicBezTo>
                    <a:cubicBezTo>
                      <a:pt x="199847" y="1340212"/>
                      <a:pt x="166395" y="1354068"/>
                      <a:pt x="131515" y="1354068"/>
                    </a:cubicBezTo>
                    <a:lnTo>
                      <a:pt x="131515" y="1354068"/>
                    </a:lnTo>
                    <a:cubicBezTo>
                      <a:pt x="96635" y="1354068"/>
                      <a:pt x="63184" y="1340212"/>
                      <a:pt x="38520" y="1315548"/>
                    </a:cubicBezTo>
                    <a:cubicBezTo>
                      <a:pt x="13856" y="1290884"/>
                      <a:pt x="0" y="1257433"/>
                      <a:pt x="0" y="1222553"/>
                    </a:cubicBezTo>
                    <a:lnTo>
                      <a:pt x="0" y="131515"/>
                    </a:lnTo>
                    <a:cubicBezTo>
                      <a:pt x="0" y="96635"/>
                      <a:pt x="13856" y="63184"/>
                      <a:pt x="38520" y="38520"/>
                    </a:cubicBezTo>
                    <a:cubicBezTo>
                      <a:pt x="63184" y="13856"/>
                      <a:pt x="96635" y="0"/>
                      <a:pt x="13151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63030" cy="13921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39765" y="0"/>
              <a:ext cx="18464880" cy="7902097"/>
              <a:chOff x="0" y="0"/>
              <a:chExt cx="3647384" cy="156090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647384" cy="1560908"/>
              </a:xfrm>
              <a:custGeom>
                <a:avLst/>
                <a:gdLst/>
                <a:ahLst/>
                <a:cxnLst/>
                <a:rect l="l" t="t" r="r" b="b"/>
                <a:pathLst>
                  <a:path w="3647384" h="1560908">
                    <a:moveTo>
                      <a:pt x="16771" y="0"/>
                    </a:moveTo>
                    <a:lnTo>
                      <a:pt x="3630613" y="0"/>
                    </a:lnTo>
                    <a:cubicBezTo>
                      <a:pt x="3639875" y="0"/>
                      <a:pt x="3647384" y="7509"/>
                      <a:pt x="3647384" y="16771"/>
                    </a:cubicBezTo>
                    <a:lnTo>
                      <a:pt x="3647384" y="1544137"/>
                    </a:lnTo>
                    <a:cubicBezTo>
                      <a:pt x="3647384" y="1553399"/>
                      <a:pt x="3639875" y="1560908"/>
                      <a:pt x="3630613" y="1560908"/>
                    </a:cubicBezTo>
                    <a:lnTo>
                      <a:pt x="16771" y="1560908"/>
                    </a:lnTo>
                    <a:cubicBezTo>
                      <a:pt x="7509" y="1560908"/>
                      <a:pt x="0" y="1553399"/>
                      <a:pt x="0" y="1544137"/>
                    </a:cubicBezTo>
                    <a:lnTo>
                      <a:pt x="0" y="16771"/>
                    </a:lnTo>
                    <a:cubicBezTo>
                      <a:pt x="0" y="7509"/>
                      <a:pt x="7509" y="0"/>
                      <a:pt x="167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3647384" cy="15990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3630393" y="1028700"/>
            <a:ext cx="11027215" cy="1577218"/>
            <a:chOff x="0" y="0"/>
            <a:chExt cx="3871319" cy="5537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71319" cy="553713"/>
            </a:xfrm>
            <a:custGeom>
              <a:avLst/>
              <a:gdLst/>
              <a:ahLst/>
              <a:cxnLst/>
              <a:rect l="l" t="t" r="r" b="b"/>
              <a:pathLst>
                <a:path w="3871319" h="553713">
                  <a:moveTo>
                    <a:pt x="14041" y="0"/>
                  </a:moveTo>
                  <a:lnTo>
                    <a:pt x="3857278" y="0"/>
                  </a:lnTo>
                  <a:cubicBezTo>
                    <a:pt x="3861002" y="0"/>
                    <a:pt x="3864573" y="1479"/>
                    <a:pt x="3867207" y="4113"/>
                  </a:cubicBezTo>
                  <a:cubicBezTo>
                    <a:pt x="3869840" y="6746"/>
                    <a:pt x="3871319" y="10317"/>
                    <a:pt x="3871319" y="14041"/>
                  </a:cubicBezTo>
                  <a:lnTo>
                    <a:pt x="3871319" y="539672"/>
                  </a:lnTo>
                  <a:cubicBezTo>
                    <a:pt x="3871319" y="543396"/>
                    <a:pt x="3869840" y="546967"/>
                    <a:pt x="3867207" y="549601"/>
                  </a:cubicBezTo>
                  <a:cubicBezTo>
                    <a:pt x="3864573" y="552234"/>
                    <a:pt x="3861002" y="553713"/>
                    <a:pt x="3857278" y="553713"/>
                  </a:cubicBezTo>
                  <a:lnTo>
                    <a:pt x="14041" y="553713"/>
                  </a:lnTo>
                  <a:cubicBezTo>
                    <a:pt x="6287" y="553713"/>
                    <a:pt x="0" y="547427"/>
                    <a:pt x="0" y="539672"/>
                  </a:cubicBezTo>
                  <a:lnTo>
                    <a:pt x="0" y="14041"/>
                  </a:lnTo>
                  <a:cubicBezTo>
                    <a:pt x="0" y="6287"/>
                    <a:pt x="6287" y="0"/>
                    <a:pt x="140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122E">
                    <a:alpha val="100000"/>
                  </a:srgbClr>
                </a:gs>
                <a:gs pos="100000">
                  <a:srgbClr val="2D5297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871319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253085" y="8544287"/>
            <a:ext cx="1578183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18" name="Freeform 18"/>
          <p:cNvSpPr/>
          <p:nvPr/>
        </p:nvSpPr>
        <p:spPr>
          <a:xfrm flipH="1">
            <a:off x="6481894" y="8899376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5" y="0"/>
                </a:moveTo>
                <a:lnTo>
                  <a:pt x="0" y="0"/>
                </a:lnTo>
                <a:lnTo>
                  <a:pt x="0" y="337125"/>
                </a:lnTo>
                <a:lnTo>
                  <a:pt x="707705" y="337125"/>
                </a:lnTo>
                <a:lnTo>
                  <a:pt x="70770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9" name="Freeform 19"/>
          <p:cNvSpPr/>
          <p:nvPr/>
        </p:nvSpPr>
        <p:spPr>
          <a:xfrm>
            <a:off x="11016207" y="2831161"/>
            <a:ext cx="6928357" cy="4624678"/>
          </a:xfrm>
          <a:custGeom>
            <a:avLst/>
            <a:gdLst/>
            <a:ahLst/>
            <a:cxnLst/>
            <a:rect l="l" t="t" r="r" b="b"/>
            <a:pathLst>
              <a:path w="6928357" h="4624678">
                <a:moveTo>
                  <a:pt x="0" y="0"/>
                </a:moveTo>
                <a:lnTo>
                  <a:pt x="6928356" y="0"/>
                </a:lnTo>
                <a:lnTo>
                  <a:pt x="6928356" y="4624678"/>
                </a:lnTo>
                <a:lnTo>
                  <a:pt x="0" y="4624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20" name="TextBox 20"/>
          <p:cNvSpPr txBox="1"/>
          <p:nvPr/>
        </p:nvSpPr>
        <p:spPr>
          <a:xfrm>
            <a:off x="2592051" y="2900865"/>
            <a:ext cx="8105157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El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analiza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imágenes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vehículos</a:t>
            </a:r>
            <a:r>
              <a:rPr lang="en-US" sz="2899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para 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extraer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como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la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marca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modelo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año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precio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estimado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reseña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, y la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almacena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una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base de </a:t>
            </a:r>
            <a:r>
              <a:rPr lang="en-US" sz="28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28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MySQL.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22190" y="1416458"/>
            <a:ext cx="10043621" cy="71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9"/>
              </a:lnSpc>
            </a:pPr>
            <a:r>
              <a:rPr lang="en-US" sz="4163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Justificación del proyecto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90707" y="8870771"/>
            <a:ext cx="472431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JUSTIFICACIÓN DEL PROYECTO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30708" y="8820487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2051" y="5414949"/>
            <a:ext cx="8105157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</a:t>
            </a:r>
            <a:r>
              <a:rPr lang="en-US" sz="2899" b="1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general: 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Crear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una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reconocimiento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vehículos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que sea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eficiente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precisa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fácil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 usar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mercado </a:t>
            </a:r>
            <a:r>
              <a:rPr lang="en-US" sz="2899" spc="28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ecuatoriano</a:t>
            </a:r>
            <a:r>
              <a:rPr lang="en-US" sz="2899" spc="28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5963354" y="662936"/>
            <a:ext cx="6778132" cy="3534032"/>
          </a:xfrm>
          <a:custGeom>
            <a:avLst/>
            <a:gdLst/>
            <a:ahLst/>
            <a:cxnLst/>
            <a:rect l="l" t="t" r="r" b="b"/>
            <a:pathLst>
              <a:path w="6778132" h="3534032">
                <a:moveTo>
                  <a:pt x="0" y="0"/>
                </a:moveTo>
                <a:lnTo>
                  <a:pt x="6778132" y="0"/>
                </a:lnTo>
                <a:lnTo>
                  <a:pt x="6778132" y="3534032"/>
                </a:lnTo>
                <a:lnTo>
                  <a:pt x="0" y="353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4" name="Group 4"/>
          <p:cNvGrpSpPr/>
          <p:nvPr/>
        </p:nvGrpSpPr>
        <p:grpSpPr>
          <a:xfrm>
            <a:off x="11305435" y="1028700"/>
            <a:ext cx="8551195" cy="8650293"/>
            <a:chOff x="0" y="0"/>
            <a:chExt cx="1260374" cy="12749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0374" cy="1274980"/>
            </a:xfrm>
            <a:custGeom>
              <a:avLst/>
              <a:gdLst/>
              <a:ahLst/>
              <a:cxnLst/>
              <a:rect l="l" t="t" r="r" b="b"/>
              <a:pathLst>
                <a:path w="1260374" h="1274980">
                  <a:moveTo>
                    <a:pt x="34404" y="0"/>
                  </a:moveTo>
                  <a:lnTo>
                    <a:pt x="1225970" y="0"/>
                  </a:lnTo>
                  <a:cubicBezTo>
                    <a:pt x="1235095" y="0"/>
                    <a:pt x="1243846" y="3625"/>
                    <a:pt x="1250298" y="10077"/>
                  </a:cubicBezTo>
                  <a:cubicBezTo>
                    <a:pt x="1256749" y="16529"/>
                    <a:pt x="1260374" y="25279"/>
                    <a:pt x="1260374" y="34404"/>
                  </a:cubicBezTo>
                  <a:lnTo>
                    <a:pt x="1260374" y="1240577"/>
                  </a:lnTo>
                  <a:cubicBezTo>
                    <a:pt x="1260374" y="1249701"/>
                    <a:pt x="1256749" y="1258452"/>
                    <a:pt x="1250298" y="1264904"/>
                  </a:cubicBezTo>
                  <a:cubicBezTo>
                    <a:pt x="1243846" y="1271356"/>
                    <a:pt x="1235095" y="1274980"/>
                    <a:pt x="1225970" y="1274980"/>
                  </a:cubicBezTo>
                  <a:lnTo>
                    <a:pt x="34404" y="1274980"/>
                  </a:lnTo>
                  <a:cubicBezTo>
                    <a:pt x="25279" y="1274980"/>
                    <a:pt x="16529" y="1271356"/>
                    <a:pt x="10077" y="1264904"/>
                  </a:cubicBezTo>
                  <a:cubicBezTo>
                    <a:pt x="3625" y="1258452"/>
                    <a:pt x="0" y="1249701"/>
                    <a:pt x="0" y="1240577"/>
                  </a:cubicBezTo>
                  <a:lnTo>
                    <a:pt x="0" y="34404"/>
                  </a:lnTo>
                  <a:cubicBezTo>
                    <a:pt x="0" y="25279"/>
                    <a:pt x="3625" y="16529"/>
                    <a:pt x="10077" y="10077"/>
                  </a:cubicBezTo>
                  <a:cubicBezTo>
                    <a:pt x="16529" y="3625"/>
                    <a:pt x="25279" y="0"/>
                    <a:pt x="344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419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4691" y="9987522"/>
            <a:ext cx="18917381" cy="617085"/>
            <a:chOff x="0" y="0"/>
            <a:chExt cx="2788263" cy="909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8263" cy="90953"/>
            </a:xfrm>
            <a:custGeom>
              <a:avLst/>
              <a:gdLst/>
              <a:ahLst/>
              <a:cxnLst/>
              <a:rect l="l" t="t" r="r" b="b"/>
              <a:pathLst>
                <a:path w="2788263" h="90953">
                  <a:moveTo>
                    <a:pt x="15551" y="0"/>
                  </a:moveTo>
                  <a:lnTo>
                    <a:pt x="2772711" y="0"/>
                  </a:lnTo>
                  <a:cubicBezTo>
                    <a:pt x="2776836" y="0"/>
                    <a:pt x="2780791" y="1638"/>
                    <a:pt x="2783708" y="4555"/>
                  </a:cubicBezTo>
                  <a:cubicBezTo>
                    <a:pt x="2786624" y="7471"/>
                    <a:pt x="2788263" y="11427"/>
                    <a:pt x="2788263" y="15551"/>
                  </a:cubicBezTo>
                  <a:lnTo>
                    <a:pt x="2788263" y="75402"/>
                  </a:lnTo>
                  <a:cubicBezTo>
                    <a:pt x="2788263" y="79526"/>
                    <a:pt x="2786624" y="83482"/>
                    <a:pt x="2783708" y="86398"/>
                  </a:cubicBezTo>
                  <a:cubicBezTo>
                    <a:pt x="2780791" y="89315"/>
                    <a:pt x="2776836" y="90953"/>
                    <a:pt x="2772711" y="90953"/>
                  </a:cubicBezTo>
                  <a:lnTo>
                    <a:pt x="15551" y="90953"/>
                  </a:lnTo>
                  <a:cubicBezTo>
                    <a:pt x="11427" y="90953"/>
                    <a:pt x="7471" y="89315"/>
                    <a:pt x="4555" y="86398"/>
                  </a:cubicBezTo>
                  <a:cubicBezTo>
                    <a:pt x="1638" y="83482"/>
                    <a:pt x="0" y="79526"/>
                    <a:pt x="0" y="75402"/>
                  </a:cubicBezTo>
                  <a:lnTo>
                    <a:pt x="0" y="15551"/>
                  </a:lnTo>
                  <a:cubicBezTo>
                    <a:pt x="0" y="11427"/>
                    <a:pt x="1638" y="7471"/>
                    <a:pt x="4555" y="4555"/>
                  </a:cubicBezTo>
                  <a:cubicBezTo>
                    <a:pt x="7471" y="1638"/>
                    <a:pt x="11427" y="0"/>
                    <a:pt x="155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419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982663"/>
            <a:ext cx="5868398" cy="110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9"/>
              </a:lnSpc>
            </a:pPr>
            <a:r>
              <a:rPr lang="en-US" sz="6549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Problemática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04208"/>
            <a:ext cx="7743875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lang="en-US" sz="2799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mercado ecuatoriano, existe una necesidad de herramientas rápidas y precisas para identificar y obtener información de vehículos mediante imágenes. Muchas soluciones actuales tienen limitaciones en términos de precisión y tiempo de procesamiento.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028700" y="8930670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3" name="Freeform 13"/>
          <p:cNvSpPr/>
          <p:nvPr/>
        </p:nvSpPr>
        <p:spPr>
          <a:xfrm>
            <a:off x="-1026531" y="373368"/>
            <a:ext cx="2724332" cy="1490953"/>
          </a:xfrm>
          <a:custGeom>
            <a:avLst/>
            <a:gdLst/>
            <a:ahLst/>
            <a:cxnLst/>
            <a:rect l="l" t="t" r="r" b="b"/>
            <a:pathLst>
              <a:path w="2724332" h="1490953">
                <a:moveTo>
                  <a:pt x="0" y="0"/>
                </a:moveTo>
                <a:lnTo>
                  <a:pt x="2724332" y="0"/>
                </a:lnTo>
                <a:lnTo>
                  <a:pt x="2724332" y="1490953"/>
                </a:lnTo>
                <a:lnTo>
                  <a:pt x="0" y="1490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4" name="TextBox 14"/>
          <p:cNvSpPr txBox="1"/>
          <p:nvPr/>
        </p:nvSpPr>
        <p:spPr>
          <a:xfrm>
            <a:off x="2035515" y="715533"/>
            <a:ext cx="1210429" cy="72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69"/>
              </a:lnSpc>
            </a:pPr>
            <a:r>
              <a:rPr lang="en-US" sz="4192" b="1">
                <a:solidFill>
                  <a:srgbClr val="3165A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076389"/>
            <a:ext cx="784502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</a:t>
            </a:r>
            <a:r>
              <a:rPr lang="en-US" sz="2799" b="1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del </a:t>
            </a:r>
            <a:r>
              <a:rPr lang="en-US" sz="2799" b="1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proyecto</a:t>
            </a:r>
            <a:r>
              <a:rPr lang="en-US" sz="2799" b="1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Resolver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este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problema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mediante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un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para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ofrecer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confiable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precisa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799" spc="27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segundos</a:t>
            </a:r>
            <a:r>
              <a:rPr lang="en-US" sz="2799" spc="27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4763B95-64B3-6B24-D49A-69CB1B44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429" y="1325633"/>
            <a:ext cx="8650293" cy="8650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grpSp>
        <p:nvGrpSpPr>
          <p:cNvPr id="3" name="Group 3"/>
          <p:cNvGrpSpPr/>
          <p:nvPr/>
        </p:nvGrpSpPr>
        <p:grpSpPr>
          <a:xfrm>
            <a:off x="3706479" y="731182"/>
            <a:ext cx="6176333" cy="2081966"/>
            <a:chOff x="0" y="0"/>
            <a:chExt cx="8235111" cy="2775955"/>
          </a:xfrm>
        </p:grpSpPr>
        <p:grpSp>
          <p:nvGrpSpPr>
            <p:cNvPr id="4" name="Group 4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0420960" y="731182"/>
            <a:ext cx="6176333" cy="2081966"/>
            <a:chOff x="0" y="0"/>
            <a:chExt cx="8235111" cy="2775955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5123549" y="299936"/>
            <a:ext cx="3342194" cy="862491"/>
            <a:chOff x="0" y="0"/>
            <a:chExt cx="2145665" cy="5537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122E">
                    <a:alpha val="100000"/>
                  </a:srgbClr>
                </a:gs>
                <a:gs pos="100000">
                  <a:srgbClr val="2D5297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38030" y="299936"/>
            <a:ext cx="3342194" cy="862491"/>
            <a:chOff x="0" y="0"/>
            <a:chExt cx="2145665" cy="5537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5297">
                    <a:alpha val="100000"/>
                  </a:srgbClr>
                </a:gs>
                <a:gs pos="100000">
                  <a:srgbClr val="08122E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1219741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24" name="AutoShape 24"/>
          <p:cNvSpPr/>
          <p:nvPr/>
        </p:nvSpPr>
        <p:spPr>
          <a:xfrm>
            <a:off x="1253085" y="8730079"/>
            <a:ext cx="1578183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25" name="Freeform 25"/>
          <p:cNvSpPr/>
          <p:nvPr/>
        </p:nvSpPr>
        <p:spPr>
          <a:xfrm flipH="1">
            <a:off x="4415845" y="8899376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26" name="TextBox 26"/>
          <p:cNvSpPr txBox="1"/>
          <p:nvPr/>
        </p:nvSpPr>
        <p:spPr>
          <a:xfrm>
            <a:off x="4138821" y="1480282"/>
            <a:ext cx="531165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-US" sz="2299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efinimos el problema y establecimos los objetivos.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53302" y="1264259"/>
            <a:ext cx="5311650" cy="78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Uso de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pre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entrenados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con gran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cantidad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como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LLM.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02006" y="364587"/>
            <a:ext cx="33852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COMPRENSIÓN DEL NEGOCIO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6487" y="399145"/>
            <a:ext cx="3385280" cy="7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COMPRENSIÓN DE LOS DATOS</a:t>
            </a:r>
          </a:p>
        </p:txBody>
      </p:sp>
      <p:sp>
        <p:nvSpPr>
          <p:cNvPr id="30" name="TextBox 30"/>
          <p:cNvSpPr txBox="1"/>
          <p:nvPr/>
        </p:nvSpPr>
        <p:spPr>
          <a:xfrm rot="-5400000">
            <a:off x="-1275592" y="3911019"/>
            <a:ext cx="7374372" cy="110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645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Metodología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90707" y="8870771"/>
            <a:ext cx="268647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METODOLOGÍA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30708" y="8820487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706479" y="3644443"/>
            <a:ext cx="6176333" cy="2081966"/>
            <a:chOff x="0" y="0"/>
            <a:chExt cx="8235111" cy="2775955"/>
          </a:xfrm>
        </p:grpSpPr>
        <p:grpSp>
          <p:nvGrpSpPr>
            <p:cNvPr id="34" name="Group 34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10420960" y="3644443"/>
            <a:ext cx="6176333" cy="2081966"/>
            <a:chOff x="0" y="0"/>
            <a:chExt cx="8235111" cy="2775955"/>
          </a:xfrm>
        </p:grpSpPr>
        <p:grpSp>
          <p:nvGrpSpPr>
            <p:cNvPr id="41" name="Group 41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5123549" y="3213197"/>
            <a:ext cx="3342194" cy="862491"/>
            <a:chOff x="0" y="0"/>
            <a:chExt cx="2145665" cy="55371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122E">
                    <a:alpha val="100000"/>
                  </a:srgbClr>
                </a:gs>
                <a:gs pos="100000">
                  <a:srgbClr val="2D5297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838030" y="3213197"/>
            <a:ext cx="3342194" cy="862491"/>
            <a:chOff x="0" y="0"/>
            <a:chExt cx="2145665" cy="55371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5297">
                    <a:alpha val="100000"/>
                  </a:srgbClr>
                </a:gs>
                <a:gs pos="100000">
                  <a:srgbClr val="08122E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4138821" y="4174469"/>
            <a:ext cx="5311650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Proc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esamos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las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imágenes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estructuramos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los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la base de </a:t>
            </a:r>
            <a:r>
              <a:rPr lang="en-US" sz="2299" u="none" strike="noStrike" dirty="0" err="1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2299" u="none" strike="noStrike" dirty="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853302" y="4393544"/>
            <a:ext cx="531165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I</a:t>
            </a:r>
            <a:r>
              <a:rPr lang="en-US" sz="2299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mplementamos la API de Gemini para analizar las imágenes.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02006" y="3277849"/>
            <a:ext cx="338528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PREPARACIÓN DE LOS DATOS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06479" y="6519604"/>
            <a:ext cx="6176333" cy="2081966"/>
            <a:chOff x="0" y="0"/>
            <a:chExt cx="8235111" cy="277595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63" name="Group 63"/>
          <p:cNvGrpSpPr/>
          <p:nvPr/>
        </p:nvGrpSpPr>
        <p:grpSpPr>
          <a:xfrm>
            <a:off x="10420960" y="6519604"/>
            <a:ext cx="6176333" cy="2081966"/>
            <a:chOff x="0" y="0"/>
            <a:chExt cx="8235111" cy="2775955"/>
          </a:xfrm>
        </p:grpSpPr>
        <p:grpSp>
          <p:nvGrpSpPr>
            <p:cNvPr id="64" name="Group 64"/>
            <p:cNvGrpSpPr/>
            <p:nvPr/>
          </p:nvGrpSpPr>
          <p:grpSpPr>
            <a:xfrm rot="-10800000">
              <a:off x="0" y="1787723"/>
              <a:ext cx="8235111" cy="988231"/>
              <a:chOff x="0" y="0"/>
              <a:chExt cx="2468816" cy="296263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2468816" cy="296263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296263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258659"/>
                    </a:lnTo>
                    <a:cubicBezTo>
                      <a:pt x="2468816" y="279427"/>
                      <a:pt x="2451980" y="296263"/>
                      <a:pt x="2431211" y="296263"/>
                    </a:cubicBezTo>
                    <a:lnTo>
                      <a:pt x="37604" y="296263"/>
                    </a:lnTo>
                    <a:cubicBezTo>
                      <a:pt x="27631" y="296263"/>
                      <a:pt x="18066" y="292301"/>
                      <a:pt x="11014" y="285249"/>
                    </a:cubicBezTo>
                    <a:cubicBezTo>
                      <a:pt x="3962" y="278197"/>
                      <a:pt x="0" y="268632"/>
                      <a:pt x="0" y="258659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2468816" cy="3343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0"/>
              <a:ext cx="8235111" cy="2560555"/>
              <a:chOff x="0" y="0"/>
              <a:chExt cx="2468816" cy="76763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68816" cy="767632"/>
              </a:xfrm>
              <a:custGeom>
                <a:avLst/>
                <a:gdLst/>
                <a:ahLst/>
                <a:cxnLst/>
                <a:rect l="l" t="t" r="r" b="b"/>
                <a:pathLst>
                  <a:path w="2468816" h="767632">
                    <a:moveTo>
                      <a:pt x="37604" y="0"/>
                    </a:moveTo>
                    <a:lnTo>
                      <a:pt x="2431211" y="0"/>
                    </a:lnTo>
                    <a:cubicBezTo>
                      <a:pt x="2441185" y="0"/>
                      <a:pt x="2450749" y="3962"/>
                      <a:pt x="2457802" y="11014"/>
                    </a:cubicBezTo>
                    <a:cubicBezTo>
                      <a:pt x="2464854" y="18066"/>
                      <a:pt x="2468816" y="27631"/>
                      <a:pt x="2468816" y="37604"/>
                    </a:cubicBezTo>
                    <a:lnTo>
                      <a:pt x="2468816" y="730028"/>
                    </a:lnTo>
                    <a:cubicBezTo>
                      <a:pt x="2468816" y="750796"/>
                      <a:pt x="2451980" y="767632"/>
                      <a:pt x="2431211" y="767632"/>
                    </a:cubicBezTo>
                    <a:lnTo>
                      <a:pt x="37604" y="767632"/>
                    </a:lnTo>
                    <a:cubicBezTo>
                      <a:pt x="27631" y="767632"/>
                      <a:pt x="18066" y="763671"/>
                      <a:pt x="11014" y="756618"/>
                    </a:cubicBezTo>
                    <a:cubicBezTo>
                      <a:pt x="3962" y="749566"/>
                      <a:pt x="0" y="740001"/>
                      <a:pt x="0" y="730028"/>
                    </a:cubicBezTo>
                    <a:lnTo>
                      <a:pt x="0" y="37604"/>
                    </a:lnTo>
                    <a:cubicBezTo>
                      <a:pt x="0" y="27631"/>
                      <a:pt x="3962" y="18066"/>
                      <a:pt x="11014" y="11014"/>
                    </a:cubicBezTo>
                    <a:cubicBezTo>
                      <a:pt x="18066" y="3962"/>
                      <a:pt x="27631" y="0"/>
                      <a:pt x="37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2468816" cy="8057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5123549" y="6088359"/>
            <a:ext cx="3342194" cy="862491"/>
            <a:chOff x="0" y="0"/>
            <a:chExt cx="2145665" cy="55371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122E">
                    <a:alpha val="100000"/>
                  </a:srgbClr>
                </a:gs>
                <a:gs pos="100000">
                  <a:srgbClr val="2D5297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1838030" y="6088359"/>
            <a:ext cx="3342194" cy="862491"/>
            <a:chOff x="0" y="0"/>
            <a:chExt cx="2145665" cy="55371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145665" cy="553713"/>
            </a:xfrm>
            <a:custGeom>
              <a:avLst/>
              <a:gdLst/>
              <a:ahLst/>
              <a:cxnLst/>
              <a:rect l="l" t="t" r="r" b="b"/>
              <a:pathLst>
                <a:path w="2145665" h="553713">
                  <a:moveTo>
                    <a:pt x="46328" y="0"/>
                  </a:moveTo>
                  <a:lnTo>
                    <a:pt x="2099337" y="0"/>
                  </a:lnTo>
                  <a:cubicBezTo>
                    <a:pt x="2111624" y="0"/>
                    <a:pt x="2123408" y="4881"/>
                    <a:pt x="2132096" y="13569"/>
                  </a:cubicBezTo>
                  <a:cubicBezTo>
                    <a:pt x="2140784" y="22258"/>
                    <a:pt x="2145665" y="34041"/>
                    <a:pt x="2145665" y="46328"/>
                  </a:cubicBezTo>
                  <a:lnTo>
                    <a:pt x="2145665" y="507385"/>
                  </a:lnTo>
                  <a:cubicBezTo>
                    <a:pt x="2145665" y="519672"/>
                    <a:pt x="2140784" y="531456"/>
                    <a:pt x="2132096" y="540144"/>
                  </a:cubicBezTo>
                  <a:cubicBezTo>
                    <a:pt x="2123408" y="548832"/>
                    <a:pt x="2111624" y="553713"/>
                    <a:pt x="2099337" y="553713"/>
                  </a:cubicBezTo>
                  <a:lnTo>
                    <a:pt x="46328" y="553713"/>
                  </a:lnTo>
                  <a:cubicBezTo>
                    <a:pt x="34041" y="553713"/>
                    <a:pt x="22258" y="548832"/>
                    <a:pt x="13569" y="540144"/>
                  </a:cubicBezTo>
                  <a:cubicBezTo>
                    <a:pt x="4881" y="531456"/>
                    <a:pt x="0" y="519672"/>
                    <a:pt x="0" y="507385"/>
                  </a:cubicBezTo>
                  <a:lnTo>
                    <a:pt x="0" y="46328"/>
                  </a:lnTo>
                  <a:cubicBezTo>
                    <a:pt x="0" y="34041"/>
                    <a:pt x="4881" y="22258"/>
                    <a:pt x="13569" y="13569"/>
                  </a:cubicBezTo>
                  <a:cubicBezTo>
                    <a:pt x="22258" y="4881"/>
                    <a:pt x="34041" y="0"/>
                    <a:pt x="46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5297">
                    <a:alpha val="100000"/>
                  </a:srgbClr>
                </a:gs>
                <a:gs pos="100000">
                  <a:srgbClr val="08122E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419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47625"/>
              <a:ext cx="2145665" cy="601338"/>
            </a:xfrm>
            <a:prstGeom prst="rect">
              <a:avLst/>
            </a:prstGeom>
          </p:spPr>
          <p:txBody>
            <a:bodyPr lIns="47543" tIns="47543" rIns="47543" bIns="47543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4138821" y="7268705"/>
            <a:ext cx="531165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V</a:t>
            </a:r>
            <a:r>
              <a:rPr lang="en-US" sz="2299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erificamos la precisión del sistema y medimos su rendimiento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853302" y="7268705"/>
            <a:ext cx="531165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Despl</a:t>
            </a:r>
            <a:r>
              <a:rPr lang="en-US" sz="23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egamos el sistema completo, incluido el servidor y la aplicación móvil.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5102006" y="6276835"/>
            <a:ext cx="33852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1838030" y="3392208"/>
            <a:ext cx="3342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Modelado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1816487" y="6307434"/>
            <a:ext cx="334219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23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AutoShape 3"/>
          <p:cNvSpPr/>
          <p:nvPr/>
        </p:nvSpPr>
        <p:spPr>
          <a:xfrm>
            <a:off x="1253085" y="8544287"/>
            <a:ext cx="1578183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flipH="1">
            <a:off x="6272615" y="8899376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16580809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13317898" y="1028700"/>
            <a:ext cx="2999922" cy="2999922"/>
          </a:xfrm>
          <a:custGeom>
            <a:avLst/>
            <a:gdLst/>
            <a:ahLst/>
            <a:cxnLst/>
            <a:rect l="l" t="t" r="r" b="b"/>
            <a:pathLst>
              <a:path w="2999922" h="2999922">
                <a:moveTo>
                  <a:pt x="0" y="0"/>
                </a:moveTo>
                <a:lnTo>
                  <a:pt x="2999922" y="0"/>
                </a:lnTo>
                <a:lnTo>
                  <a:pt x="2999922" y="2999922"/>
                </a:lnTo>
                <a:lnTo>
                  <a:pt x="0" y="299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Freeform 7"/>
          <p:cNvSpPr/>
          <p:nvPr/>
        </p:nvSpPr>
        <p:spPr>
          <a:xfrm>
            <a:off x="11574505" y="6152314"/>
            <a:ext cx="6486708" cy="2391974"/>
          </a:xfrm>
          <a:custGeom>
            <a:avLst/>
            <a:gdLst/>
            <a:ahLst/>
            <a:cxnLst/>
            <a:rect l="l" t="t" r="r" b="b"/>
            <a:pathLst>
              <a:path w="6486708" h="2391974">
                <a:moveTo>
                  <a:pt x="0" y="0"/>
                </a:moveTo>
                <a:lnTo>
                  <a:pt x="6486708" y="0"/>
                </a:lnTo>
                <a:lnTo>
                  <a:pt x="6486708" y="2391973"/>
                </a:lnTo>
                <a:lnTo>
                  <a:pt x="0" y="2391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8" name="Freeform 8"/>
          <p:cNvSpPr/>
          <p:nvPr/>
        </p:nvSpPr>
        <p:spPr>
          <a:xfrm>
            <a:off x="9682598" y="3147027"/>
            <a:ext cx="2519030" cy="2519030"/>
          </a:xfrm>
          <a:custGeom>
            <a:avLst/>
            <a:gdLst/>
            <a:ahLst/>
            <a:cxnLst/>
            <a:rect l="l" t="t" r="r" b="b"/>
            <a:pathLst>
              <a:path w="2519030" h="2519030">
                <a:moveTo>
                  <a:pt x="0" y="0"/>
                </a:moveTo>
                <a:lnTo>
                  <a:pt x="2519030" y="0"/>
                </a:lnTo>
                <a:lnTo>
                  <a:pt x="2519030" y="2519030"/>
                </a:lnTo>
                <a:lnTo>
                  <a:pt x="0" y="251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9" name="Freeform 9"/>
          <p:cNvSpPr/>
          <p:nvPr/>
        </p:nvSpPr>
        <p:spPr>
          <a:xfrm>
            <a:off x="16167479" y="4223031"/>
            <a:ext cx="1734874" cy="1734874"/>
          </a:xfrm>
          <a:custGeom>
            <a:avLst/>
            <a:gdLst/>
            <a:ahLst/>
            <a:cxnLst/>
            <a:rect l="l" t="t" r="r" b="b"/>
            <a:pathLst>
              <a:path w="1734874" h="1734874">
                <a:moveTo>
                  <a:pt x="0" y="0"/>
                </a:moveTo>
                <a:lnTo>
                  <a:pt x="1734873" y="0"/>
                </a:lnTo>
                <a:lnTo>
                  <a:pt x="1734873" y="1734874"/>
                </a:lnTo>
                <a:lnTo>
                  <a:pt x="0" y="1734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0" name="Freeform 10"/>
          <p:cNvSpPr/>
          <p:nvPr/>
        </p:nvSpPr>
        <p:spPr>
          <a:xfrm>
            <a:off x="10942113" y="4773111"/>
            <a:ext cx="4165347" cy="1785892"/>
          </a:xfrm>
          <a:custGeom>
            <a:avLst/>
            <a:gdLst/>
            <a:ahLst/>
            <a:cxnLst/>
            <a:rect l="l" t="t" r="r" b="b"/>
            <a:pathLst>
              <a:path w="4165347" h="1785892">
                <a:moveTo>
                  <a:pt x="0" y="0"/>
                </a:moveTo>
                <a:lnTo>
                  <a:pt x="4165347" y="0"/>
                </a:lnTo>
                <a:lnTo>
                  <a:pt x="4165347" y="1785892"/>
                </a:lnTo>
                <a:lnTo>
                  <a:pt x="0" y="1785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11" name="TextBox 11"/>
          <p:cNvSpPr txBox="1"/>
          <p:nvPr/>
        </p:nvSpPr>
        <p:spPr>
          <a:xfrm>
            <a:off x="1690707" y="8870771"/>
            <a:ext cx="458190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TECNOLOGÍAS UTILIZADAS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30708" y="8820487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0707" y="914400"/>
            <a:ext cx="8224538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575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Tecnologías utilizadas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1749" y="2419387"/>
            <a:ext cx="7104579" cy="546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9"/>
              </a:lnSpc>
              <a:spcBef>
                <a:spcPct val="0"/>
              </a:spcBef>
            </a:pPr>
            <a:endParaRPr/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Backend: FastAPI (Python)</a:t>
            </a:r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Base de Datos: MySQL 5.7</a:t>
            </a:r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Orquestación: Docker Compose</a:t>
            </a:r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Servidor: Nginx</a:t>
            </a:r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Aplicación Móvil: Flutter</a:t>
            </a:r>
          </a:p>
          <a:p>
            <a:pPr marL="750888" lvl="1" indent="-375444" algn="l">
              <a:lnSpc>
                <a:spcPts val="4869"/>
              </a:lnSpc>
              <a:spcBef>
                <a:spcPct val="0"/>
              </a:spcBef>
              <a:buFont typeface="Arial"/>
              <a:buChar char="•"/>
            </a:pPr>
            <a:r>
              <a:rPr lang="en-US" sz="3477" u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API de IA generativa: Gemini API (Google)</a:t>
            </a:r>
          </a:p>
          <a:p>
            <a:pPr marL="0" lvl="0" indent="0" algn="l">
              <a:lnSpc>
                <a:spcPts val="4869"/>
              </a:lnSpc>
              <a:spcBef>
                <a:spcPct val="0"/>
              </a:spcBef>
            </a:pPr>
            <a:endParaRPr lang="en-US" sz="3477" u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16590199" y="373368"/>
            <a:ext cx="2724332" cy="1490953"/>
          </a:xfrm>
          <a:custGeom>
            <a:avLst/>
            <a:gdLst/>
            <a:ahLst/>
            <a:cxnLst/>
            <a:rect l="l" t="t" r="r" b="b"/>
            <a:pathLst>
              <a:path w="2724332" h="1490953">
                <a:moveTo>
                  <a:pt x="0" y="0"/>
                </a:moveTo>
                <a:lnTo>
                  <a:pt x="2724332" y="0"/>
                </a:lnTo>
                <a:lnTo>
                  <a:pt x="2724332" y="1490953"/>
                </a:lnTo>
                <a:lnTo>
                  <a:pt x="0" y="1490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TextBox 4"/>
          <p:cNvSpPr txBox="1"/>
          <p:nvPr/>
        </p:nvSpPr>
        <p:spPr>
          <a:xfrm>
            <a:off x="15033403" y="715533"/>
            <a:ext cx="1210429" cy="14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69"/>
              </a:lnSpc>
            </a:pPr>
            <a:r>
              <a:rPr lang="en-US" sz="4192" b="1">
                <a:solidFill>
                  <a:srgbClr val="3165A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05</a:t>
            </a:r>
          </a:p>
          <a:p>
            <a:pPr algn="r">
              <a:lnSpc>
                <a:spcPts val="5869"/>
              </a:lnSpc>
            </a:pPr>
            <a:endParaRPr lang="en-US" sz="4192" b="1">
              <a:solidFill>
                <a:srgbClr val="3165AA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144000" y="2705853"/>
            <a:ext cx="9458691" cy="6142783"/>
            <a:chOff x="0" y="0"/>
            <a:chExt cx="12611587" cy="8190378"/>
          </a:xfrm>
        </p:grpSpPr>
        <p:grpSp>
          <p:nvGrpSpPr>
            <p:cNvPr id="6" name="Group 6"/>
            <p:cNvGrpSpPr/>
            <p:nvPr/>
          </p:nvGrpSpPr>
          <p:grpSpPr>
            <a:xfrm rot="-10800000">
              <a:off x="0" y="6852930"/>
              <a:ext cx="12611587" cy="1337448"/>
              <a:chOff x="0" y="0"/>
              <a:chExt cx="3780846" cy="4009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780846" cy="400955"/>
              </a:xfrm>
              <a:custGeom>
                <a:avLst/>
                <a:gdLst/>
                <a:ahLst/>
                <a:cxnLst/>
                <a:rect l="l" t="t" r="r" b="b"/>
                <a:pathLst>
                  <a:path w="3780846" h="400955">
                    <a:moveTo>
                      <a:pt x="24555" y="0"/>
                    </a:moveTo>
                    <a:lnTo>
                      <a:pt x="3756291" y="0"/>
                    </a:lnTo>
                    <a:cubicBezTo>
                      <a:pt x="3762803" y="0"/>
                      <a:pt x="3769049" y="2587"/>
                      <a:pt x="3773654" y="7192"/>
                    </a:cubicBezTo>
                    <a:cubicBezTo>
                      <a:pt x="3778259" y="11797"/>
                      <a:pt x="3780846" y="18043"/>
                      <a:pt x="3780846" y="24555"/>
                    </a:cubicBezTo>
                    <a:lnTo>
                      <a:pt x="3780846" y="376401"/>
                    </a:lnTo>
                    <a:cubicBezTo>
                      <a:pt x="3780846" y="382913"/>
                      <a:pt x="3778259" y="389159"/>
                      <a:pt x="3773654" y="393764"/>
                    </a:cubicBezTo>
                    <a:cubicBezTo>
                      <a:pt x="3769049" y="398368"/>
                      <a:pt x="3762803" y="400955"/>
                      <a:pt x="3756291" y="400955"/>
                    </a:cubicBezTo>
                    <a:lnTo>
                      <a:pt x="24555" y="400955"/>
                    </a:lnTo>
                    <a:cubicBezTo>
                      <a:pt x="18043" y="400955"/>
                      <a:pt x="11797" y="398368"/>
                      <a:pt x="7192" y="393764"/>
                    </a:cubicBezTo>
                    <a:cubicBezTo>
                      <a:pt x="2587" y="389159"/>
                      <a:pt x="0" y="382913"/>
                      <a:pt x="0" y="376401"/>
                    </a:cubicBezTo>
                    <a:lnTo>
                      <a:pt x="0" y="24555"/>
                    </a:lnTo>
                    <a:cubicBezTo>
                      <a:pt x="0" y="18043"/>
                      <a:pt x="2587" y="11797"/>
                      <a:pt x="7192" y="7192"/>
                    </a:cubicBezTo>
                    <a:cubicBezTo>
                      <a:pt x="11797" y="2587"/>
                      <a:pt x="18043" y="0"/>
                      <a:pt x="2455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64E99">
                      <a:alpha val="100000"/>
                    </a:srgbClr>
                  </a:gs>
                  <a:gs pos="50000">
                    <a:srgbClr val="7194CD">
                      <a:alpha val="100000"/>
                    </a:srgbClr>
                  </a:gs>
                  <a:gs pos="100000">
                    <a:srgbClr val="CBD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780846" cy="4390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2611587" cy="7896145"/>
              <a:chOff x="0" y="0"/>
              <a:chExt cx="3780846" cy="236719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80846" cy="2367197"/>
              </a:xfrm>
              <a:custGeom>
                <a:avLst/>
                <a:gdLst/>
                <a:ahLst/>
                <a:cxnLst/>
                <a:rect l="l" t="t" r="r" b="b"/>
                <a:pathLst>
                  <a:path w="3780846" h="2367197">
                    <a:moveTo>
                      <a:pt x="24555" y="0"/>
                    </a:moveTo>
                    <a:lnTo>
                      <a:pt x="3756291" y="0"/>
                    </a:lnTo>
                    <a:cubicBezTo>
                      <a:pt x="3762803" y="0"/>
                      <a:pt x="3769049" y="2587"/>
                      <a:pt x="3773654" y="7192"/>
                    </a:cubicBezTo>
                    <a:cubicBezTo>
                      <a:pt x="3778259" y="11797"/>
                      <a:pt x="3780846" y="18043"/>
                      <a:pt x="3780846" y="24555"/>
                    </a:cubicBezTo>
                    <a:lnTo>
                      <a:pt x="3780846" y="2342642"/>
                    </a:lnTo>
                    <a:cubicBezTo>
                      <a:pt x="3780846" y="2349154"/>
                      <a:pt x="3778259" y="2355400"/>
                      <a:pt x="3773654" y="2360005"/>
                    </a:cubicBezTo>
                    <a:cubicBezTo>
                      <a:pt x="3769049" y="2364610"/>
                      <a:pt x="3762803" y="2367197"/>
                      <a:pt x="3756291" y="2367197"/>
                    </a:cubicBezTo>
                    <a:lnTo>
                      <a:pt x="24555" y="2367197"/>
                    </a:lnTo>
                    <a:cubicBezTo>
                      <a:pt x="10994" y="2367197"/>
                      <a:pt x="0" y="2356203"/>
                      <a:pt x="0" y="2342642"/>
                    </a:cubicBezTo>
                    <a:lnTo>
                      <a:pt x="0" y="24555"/>
                    </a:lnTo>
                    <a:cubicBezTo>
                      <a:pt x="0" y="18043"/>
                      <a:pt x="2587" y="11797"/>
                      <a:pt x="7192" y="7192"/>
                    </a:cubicBezTo>
                    <a:cubicBezTo>
                      <a:pt x="11797" y="2587"/>
                      <a:pt x="18043" y="0"/>
                      <a:pt x="24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419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780846" cy="2405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-314691" y="9987522"/>
            <a:ext cx="18917381" cy="617085"/>
            <a:chOff x="0" y="0"/>
            <a:chExt cx="2788263" cy="909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8263" cy="90953"/>
            </a:xfrm>
            <a:custGeom>
              <a:avLst/>
              <a:gdLst/>
              <a:ahLst/>
              <a:cxnLst/>
              <a:rect l="l" t="t" r="r" b="b"/>
              <a:pathLst>
                <a:path w="2788263" h="90953">
                  <a:moveTo>
                    <a:pt x="15551" y="0"/>
                  </a:moveTo>
                  <a:lnTo>
                    <a:pt x="2772711" y="0"/>
                  </a:lnTo>
                  <a:cubicBezTo>
                    <a:pt x="2776836" y="0"/>
                    <a:pt x="2780791" y="1638"/>
                    <a:pt x="2783708" y="4555"/>
                  </a:cubicBezTo>
                  <a:cubicBezTo>
                    <a:pt x="2786624" y="7471"/>
                    <a:pt x="2788263" y="11427"/>
                    <a:pt x="2788263" y="15551"/>
                  </a:cubicBezTo>
                  <a:lnTo>
                    <a:pt x="2788263" y="75402"/>
                  </a:lnTo>
                  <a:cubicBezTo>
                    <a:pt x="2788263" y="79526"/>
                    <a:pt x="2786624" y="83482"/>
                    <a:pt x="2783708" y="86398"/>
                  </a:cubicBezTo>
                  <a:cubicBezTo>
                    <a:pt x="2780791" y="89315"/>
                    <a:pt x="2776836" y="90953"/>
                    <a:pt x="2772711" y="90953"/>
                  </a:cubicBezTo>
                  <a:lnTo>
                    <a:pt x="15551" y="90953"/>
                  </a:lnTo>
                  <a:cubicBezTo>
                    <a:pt x="11427" y="90953"/>
                    <a:pt x="7471" y="89315"/>
                    <a:pt x="4555" y="86398"/>
                  </a:cubicBezTo>
                  <a:cubicBezTo>
                    <a:pt x="1638" y="83482"/>
                    <a:pt x="0" y="79526"/>
                    <a:pt x="0" y="75402"/>
                  </a:cubicBezTo>
                  <a:lnTo>
                    <a:pt x="0" y="15551"/>
                  </a:lnTo>
                  <a:cubicBezTo>
                    <a:pt x="0" y="11427"/>
                    <a:pt x="1638" y="7471"/>
                    <a:pt x="4555" y="4555"/>
                  </a:cubicBezTo>
                  <a:cubicBezTo>
                    <a:pt x="7471" y="1638"/>
                    <a:pt x="11427" y="0"/>
                    <a:pt x="155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64E99">
                    <a:alpha val="100000"/>
                  </a:srgbClr>
                </a:gs>
                <a:gs pos="50000">
                  <a:srgbClr val="7194CD">
                    <a:alpha val="100000"/>
                  </a:srgbClr>
                </a:gs>
                <a:gs pos="100000">
                  <a:srgbClr val="CBD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419"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5" y="540928"/>
            <a:ext cx="8425119" cy="90801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154721" y="3340009"/>
            <a:ext cx="7540316" cy="94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5550" b="1">
                <a:solidFill>
                  <a:srgbClr val="0B1B4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Resultados esperados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4721" y="4523159"/>
            <a:ext cx="7104579" cy="348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994" lvl="1" indent="-267497" algn="l">
              <a:lnSpc>
                <a:spcPts val="3469"/>
              </a:lnSpc>
              <a:buFont typeface="Arial"/>
              <a:buChar char="•"/>
            </a:pPr>
            <a:r>
              <a:rPr lang="en-US" sz="2477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477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 espera que el sistema tenga una precisión de más del 90% en la identificación de vehículos.</a:t>
            </a:r>
          </a:p>
          <a:p>
            <a:pPr marL="534994" lvl="1" indent="-267497" algn="l">
              <a:lnSpc>
                <a:spcPts val="3469"/>
              </a:lnSpc>
              <a:buFont typeface="Arial"/>
              <a:buChar char="•"/>
            </a:pPr>
            <a:r>
              <a:rPr lang="en-US" sz="2477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El sistema debe procesar imágenes y devolver los resultados en menos de 5 segundos.</a:t>
            </a:r>
          </a:p>
          <a:p>
            <a:pPr marL="534994" lvl="1" indent="-267497" algn="l">
              <a:lnSpc>
                <a:spcPts val="3469"/>
              </a:lnSpc>
              <a:buFont typeface="Arial"/>
              <a:buChar char="•"/>
            </a:pPr>
            <a:r>
              <a:rPr lang="en-US" sz="2477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Los datos deben almacenarse correctamente en la base de datos sin errores ni duplicaciones.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0154721" y="3107659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AutoShape 3"/>
          <p:cNvSpPr/>
          <p:nvPr/>
        </p:nvSpPr>
        <p:spPr>
          <a:xfrm>
            <a:off x="1253085" y="8544287"/>
            <a:ext cx="1578183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 flipH="1">
            <a:off x="5564911" y="8921175"/>
            <a:ext cx="707704" cy="337125"/>
          </a:xfrm>
          <a:custGeom>
            <a:avLst/>
            <a:gdLst/>
            <a:ahLst/>
            <a:cxnLst/>
            <a:rect l="l" t="t" r="r" b="b"/>
            <a:pathLst>
              <a:path w="707704" h="337125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16580809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10952394" y="298355"/>
            <a:ext cx="6591922" cy="8928651"/>
          </a:xfrm>
          <a:custGeom>
            <a:avLst/>
            <a:gdLst/>
            <a:ahLst/>
            <a:cxnLst/>
            <a:rect l="l" t="t" r="r" b="b"/>
            <a:pathLst>
              <a:path w="6591922" h="8928651">
                <a:moveTo>
                  <a:pt x="0" y="0"/>
                </a:moveTo>
                <a:lnTo>
                  <a:pt x="6591922" y="0"/>
                </a:lnTo>
                <a:lnTo>
                  <a:pt x="6591922" y="8928651"/>
                </a:lnTo>
                <a:lnTo>
                  <a:pt x="0" y="8928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367" b="-57696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1690707" y="8870771"/>
            <a:ext cx="458190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 DEL MODELO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2426" y="9220200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0707" y="923925"/>
            <a:ext cx="8403826" cy="94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555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Evaluación del Modelo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085" y="3651151"/>
            <a:ext cx="7104579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 la evaluacion del modelo vemos que responde correctamente a cualquier vehiculo que se lo intento escanear, ademas de mostrar las caracteristticas antes vistas cómo marca, modelo, año, precio, y el detalle.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3" name="Freeform 3"/>
          <p:cNvSpPr/>
          <p:nvPr/>
        </p:nvSpPr>
        <p:spPr>
          <a:xfrm>
            <a:off x="16580809" y="0"/>
            <a:ext cx="2927694" cy="2235694"/>
          </a:xfrm>
          <a:custGeom>
            <a:avLst/>
            <a:gdLst/>
            <a:ahLst/>
            <a:cxnLst/>
            <a:rect l="l" t="t" r="r" b="b"/>
            <a:pathLst>
              <a:path w="2927694" h="2235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4" name="Freeform 4"/>
          <p:cNvSpPr/>
          <p:nvPr/>
        </p:nvSpPr>
        <p:spPr>
          <a:xfrm>
            <a:off x="1394232" y="513761"/>
            <a:ext cx="6755576" cy="9259477"/>
          </a:xfrm>
          <a:custGeom>
            <a:avLst/>
            <a:gdLst/>
            <a:ahLst/>
            <a:cxnLst/>
            <a:rect l="l" t="t" r="r" b="b"/>
            <a:pathLst>
              <a:path w="6755576" h="9259477">
                <a:moveTo>
                  <a:pt x="0" y="0"/>
                </a:moveTo>
                <a:lnTo>
                  <a:pt x="6755577" y="0"/>
                </a:lnTo>
                <a:lnTo>
                  <a:pt x="6755577" y="9259478"/>
                </a:lnTo>
                <a:lnTo>
                  <a:pt x="0" y="9259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139" b="-54990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5" name="Freeform 5"/>
          <p:cNvSpPr/>
          <p:nvPr/>
        </p:nvSpPr>
        <p:spPr>
          <a:xfrm>
            <a:off x="9195636" y="513761"/>
            <a:ext cx="8290187" cy="3013807"/>
          </a:xfrm>
          <a:custGeom>
            <a:avLst/>
            <a:gdLst/>
            <a:ahLst/>
            <a:cxnLst/>
            <a:rect l="l" t="t" r="r" b="b"/>
            <a:pathLst>
              <a:path w="8290187" h="3013807">
                <a:moveTo>
                  <a:pt x="0" y="0"/>
                </a:moveTo>
                <a:lnTo>
                  <a:pt x="8290187" y="0"/>
                </a:lnTo>
                <a:lnTo>
                  <a:pt x="8290187" y="3013808"/>
                </a:lnTo>
                <a:lnTo>
                  <a:pt x="0" y="3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74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6" name="Freeform 6"/>
          <p:cNvSpPr/>
          <p:nvPr/>
        </p:nvSpPr>
        <p:spPr>
          <a:xfrm>
            <a:off x="9742467" y="4355881"/>
            <a:ext cx="6838342" cy="5131160"/>
          </a:xfrm>
          <a:custGeom>
            <a:avLst/>
            <a:gdLst/>
            <a:ahLst/>
            <a:cxnLst/>
            <a:rect l="l" t="t" r="r" b="b"/>
            <a:pathLst>
              <a:path w="6838342" h="5131160">
                <a:moveTo>
                  <a:pt x="0" y="0"/>
                </a:moveTo>
                <a:lnTo>
                  <a:pt x="6838342" y="0"/>
                </a:lnTo>
                <a:lnTo>
                  <a:pt x="6838342" y="5131160"/>
                </a:lnTo>
                <a:lnTo>
                  <a:pt x="0" y="5131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087" b="-180070"/>
            </a:stretch>
          </a:blipFill>
        </p:spPr>
        <p:txBody>
          <a:bodyPr/>
          <a:lstStyle/>
          <a:p>
            <a:endParaRPr lang="es-419"/>
          </a:p>
        </p:txBody>
      </p:sp>
      <p:sp>
        <p:nvSpPr>
          <p:cNvPr id="7" name="TextBox 7"/>
          <p:cNvSpPr txBox="1"/>
          <p:nvPr/>
        </p:nvSpPr>
        <p:spPr>
          <a:xfrm>
            <a:off x="16097517" y="9335426"/>
            <a:ext cx="966585" cy="43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3"/>
              </a:lnSpc>
            </a:pPr>
            <a:r>
              <a:rPr lang="en-US" sz="2638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439</Words>
  <Application>Microsoft Office PowerPoint</Application>
  <PresentationFormat>Personalizado</PresentationFormat>
  <Paragraphs>75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Proxima Nova</vt:lpstr>
      <vt:lpstr>Arial</vt:lpstr>
      <vt:lpstr>IBM Plex Sans Medium</vt:lpstr>
      <vt:lpstr>Calibri</vt:lpstr>
      <vt:lpstr>IBM Plex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Negocios Moderno Azul</dc:title>
  <cp:lastModifiedBy>AYRTON YOSHUA CALAHORRANO VILLAMARIN</cp:lastModifiedBy>
  <cp:revision>4</cp:revision>
  <dcterms:created xsi:type="dcterms:W3CDTF">2006-08-16T00:00:00Z</dcterms:created>
  <dcterms:modified xsi:type="dcterms:W3CDTF">2025-07-21T01:26:28Z</dcterms:modified>
  <dc:identifier>DAGtseSVsb0</dc:identifier>
</cp:coreProperties>
</file>